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5" r:id="rId3"/>
    <p:sldId id="266" r:id="rId4"/>
    <p:sldId id="285" r:id="rId5"/>
    <p:sldId id="286" r:id="rId6"/>
    <p:sldId id="257" r:id="rId7"/>
    <p:sldId id="258" r:id="rId8"/>
    <p:sldId id="259" r:id="rId9"/>
    <p:sldId id="268" r:id="rId10"/>
    <p:sldId id="282" r:id="rId11"/>
    <p:sldId id="260" r:id="rId12"/>
    <p:sldId id="264" r:id="rId13"/>
    <p:sldId id="261" r:id="rId14"/>
    <p:sldId id="262" r:id="rId15"/>
    <p:sldId id="263" r:id="rId16"/>
    <p:sldId id="269" r:id="rId17"/>
    <p:sldId id="267" r:id="rId18"/>
    <p:sldId id="290" r:id="rId19"/>
    <p:sldId id="275" r:id="rId20"/>
    <p:sldId id="270" r:id="rId21"/>
    <p:sldId id="271" r:id="rId22"/>
    <p:sldId id="272" r:id="rId23"/>
    <p:sldId id="273" r:id="rId24"/>
    <p:sldId id="287" r:id="rId25"/>
    <p:sldId id="288" r:id="rId26"/>
    <p:sldId id="289" r:id="rId27"/>
    <p:sldId id="276" r:id="rId28"/>
    <p:sldId id="291" r:id="rId29"/>
    <p:sldId id="274" r:id="rId30"/>
    <p:sldId id="278" r:id="rId31"/>
    <p:sldId id="283" r:id="rId32"/>
    <p:sldId id="284" r:id="rId33"/>
    <p:sldId id="279" r:id="rId34"/>
    <p:sldId id="280" r:id="rId35"/>
    <p:sldId id="281" r:id="rId36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0625"/>
    <a:srgbClr val="300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howGuides="1">
      <p:cViewPr>
        <p:scale>
          <a:sx n="369" d="100"/>
          <a:sy n="369" d="100"/>
        </p:scale>
        <p:origin x="-9576" y="-1007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784" y="216"/>
      </p:cViewPr>
      <p:guideLst>
        <p:guide orient="horz" pos="2880"/>
        <p:guide pos="2160"/>
      </p:guideLst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14B45-8CEE-9D49-93FB-9397EC16CCFD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E2D85-9184-5548-93B0-117C62C375C4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386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3772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186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15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6328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F27C-9542-04AA-6C87-79D8604DF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5B743-0444-C396-3117-1095E9E39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67C3C-B2B9-0708-C99E-CB8C47E59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9FA14-189A-B27D-4091-40708D31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85128-0288-C445-CD70-A93A4358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7395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0B3E-5F16-5656-517C-A81B6D41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01460-B24F-EBA9-3C24-A9C2FD596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08DAB-CF74-3254-ED0F-239EC0F8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8DDBC-02CB-BFBA-8C65-F616DD9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00849-5F5E-B434-5F4E-53C0E4B8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4491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0104A3-C702-1837-B3A8-C8F8D6180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E7DD2-0DF5-A7C5-233D-BF61FC557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9C39-B791-CD88-1975-EB6C5DA6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C271-54D6-2681-34E1-DD89B3F1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BA880-61B2-AF57-3613-9A814943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3540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315-14B1-42D7-8AC2-E0DB9A9B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0476-08C2-DAF2-B8DA-5BC22BA3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61C2-6DA8-6C78-A5E9-F2FBE31C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D8B0A-76A1-7DF8-CB9B-6A373F5C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80C4-253F-D5C4-52FC-AD17F956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7877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F797-61C7-07B0-BCB7-9CC973A9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30C5B-4910-ED04-9350-3097CEAAD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16D9-AA28-95D7-05D0-FA8DFA51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888E5-9F21-8F71-AC7A-0CB2E100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73BEE-E7E6-087B-BF22-C5412C05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09029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0C40-44FB-3427-F3E0-A6798F59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7D87-38BF-E060-DF00-0A5AB8A7A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B11D-DEE4-6DC1-639C-947B15EA4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F0D22-26C5-F3F6-ED59-29A549DD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6F070-F008-7E17-09DD-9FA3F39B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3721-02F8-BF78-96EA-A6CC7425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5600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B079-F46D-E989-1DBA-F35F0CCF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5B62-63E9-176A-EDA2-7123B6224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81112-9E2B-4A35-EEED-E74611296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3DF54-5268-DB8B-B866-23FACEF4F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DC886-FDDF-16B3-BE63-4558C005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79F8F-FC37-C677-B345-AEDE2250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E4ADB-348F-6C63-43F8-23E91889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5562D-0059-A25C-174C-4A2990E8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8575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B8BF-40F6-C505-2399-C2B95B4E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B3CC2-D341-4A0C-7370-C14F3822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9BBC8-CE12-C964-9370-DA8C9290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204CC-415F-F1BB-C34C-991DEAFB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2250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69F7D-525A-2165-39EE-AE5A0CB8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76C01-492D-EB04-B7E9-BF7B38E4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83892-F8BF-AC0F-D403-FF0A2E14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792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62FD-3606-A5F0-94A9-19695920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6508C-AA41-036D-58D5-C657EC0B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2CBB8-EDDE-1A57-CD12-4FC2215C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F7932-3930-32AF-B64D-71948B7C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3061C-64AC-F941-EF71-C3644704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DDDF6-A7E4-03D6-38C0-0CA48340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2335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05EA-5152-4905-289D-D2AAD131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7C7D7-A043-B746-67A8-742C4224D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40359-09FB-E50C-9AE4-E1CB3F16C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F4ABB-18C1-B23D-1532-68EEF72F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2B154-FB9D-A630-3CFA-50979FBE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1C8E0-8650-86A5-3AE0-99A5868F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7395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D8A3BE-DA2F-9DC2-3F49-B883B7BA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A311D-C673-A23E-68CE-47424D467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31BF3-EB66-6451-3D30-3697C2F4B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8BBC-DE1E-E24E-8533-FCFA7282A11B}" type="datetimeFigureOut">
              <a:rPr lang="en-MX" smtClean="0"/>
              <a:t>09/08/23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245B6-E57A-4F90-B07A-88BF59C2F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E8230-86D7-B66C-6B12-DE1E260A1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7729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lexd106.github.io/intro2R/howto.html#instal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tro2r.com/installing-rstudio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gstats.io/post/keeping-up-with-r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" TargetMode="External"/><Relationship Id="rId2" Type="http://schemas.openxmlformats.org/officeDocument/2006/relationships/hyperlink" Target="https://cran.r-project.org/web/packages/available_packages_by_date.html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down.org/jboscomendoza/r-principiantes4/scripts.html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dat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ioconductor.org/install/" TargetMode="External"/><Relationship Id="rId4" Type="http://schemas.openxmlformats.org/officeDocument/2006/relationships/hyperlink" Target="https://github.com/jbisanz/qiime2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auckland.ac.nz/~ihaka/downloads/Interface98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auckland.ac.nz/~ihaka/downloads/Interface98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-project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15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0994-EE7D-2EBF-654E-86C2E9C50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Introducción, instalación y 	configuración de R y 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tudio</a:t>
            </a:r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(Posit™)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F2283-550F-4F3D-BE91-64E54F54EF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Lección 1</a:t>
            </a:r>
          </a:p>
          <a:p>
            <a:pPr algn="l"/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Laboratorio de Metagenómica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7CCD9-B9CC-0186-F8A7-021814C06E9F}"/>
              </a:ext>
            </a:extLst>
          </p:cNvPr>
          <p:cNvSpPr txBox="1"/>
          <p:nvPr/>
        </p:nvSpPr>
        <p:spPr>
          <a:xfrm>
            <a:off x="8503920" y="6294358"/>
            <a:ext cx="36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s-E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Taller introductorio al lenguaje R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376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F1D3-21D4-0C27-CFB2-5003BFC0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install R: Video!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19943-CEB0-D020-4E19-C508254006A7}"/>
              </a:ext>
            </a:extLst>
          </p:cNvPr>
          <p:cNvSpPr txBox="1"/>
          <p:nvPr/>
        </p:nvSpPr>
        <p:spPr>
          <a:xfrm>
            <a:off x="838200" y="6095385"/>
            <a:ext cx="8088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https://alexd106.github.io/intro2R/howto.html#install</a:t>
            </a:r>
            <a:endParaRPr lang="en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26464-B859-4540-ACFE-8DB7EECF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88379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7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RStudio (Posit™)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46177417-D8BB-4B15-8156-491289D9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16" y="2304963"/>
            <a:ext cx="5184212" cy="181447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946F5-4B3B-233F-6CDE-9F84D614F6B3}"/>
              </a:ext>
            </a:extLst>
          </p:cNvPr>
          <p:cNvSpPr txBox="1"/>
          <p:nvPr/>
        </p:nvSpPr>
        <p:spPr>
          <a:xfrm>
            <a:off x="276138" y="3816350"/>
            <a:ext cx="609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RStudio is an integrated development environment for R. It is available in two formats: RStudio Desktop is a regular desktop application while RStudio Server runs on a remote server and allows accessing RStudio using a web browser. 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208887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RStudio (Posit™)</a:t>
            </a:r>
          </a:p>
        </p:txBody>
      </p:sp>
      <p:pic>
        <p:nvPicPr>
          <p:cNvPr id="1026" name="Picture 2" descr="Abuelo Simpson Meme Generator - Imgflip">
            <a:extLst>
              <a:ext uri="{FF2B5EF4-FFF2-40B4-BE49-F238E27FC236}">
                <a16:creationId xmlns:a16="http://schemas.microsoft.com/office/drawing/2014/main" id="{77BC7356-DC15-F236-3E69-FA31E8EE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447" y="2957665"/>
            <a:ext cx="4461834" cy="3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46177417-D8BB-4B15-8156-491289D9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610907"/>
            <a:ext cx="5828261" cy="2039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21B609-5B11-DA9F-F9F3-A827EC4B2C08}"/>
              </a:ext>
            </a:extLst>
          </p:cNvPr>
          <p:cNvSpPr txBox="1"/>
          <p:nvPr/>
        </p:nvSpPr>
        <p:spPr>
          <a:xfrm>
            <a:off x="1198181" y="5474525"/>
            <a:ext cx="362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b="1" dirty="0">
                <a:solidFill>
                  <a:schemeClr val="bg1"/>
                </a:solidFill>
              </a:rPr>
              <a:t>¡YA INSTALEMOS RSTUDIO!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E1A71-4847-2003-D0AE-C256A00BAA0D}"/>
              </a:ext>
            </a:extLst>
          </p:cNvPr>
          <p:cNvSpPr txBox="1"/>
          <p:nvPr/>
        </p:nvSpPr>
        <p:spPr>
          <a:xfrm>
            <a:off x="7914323" y="6488668"/>
            <a:ext cx="4277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4"/>
              </a:rPr>
              <a:t>https://intro2r.com/installing-rstudio.html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24624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10000" t="30000" r="1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instalar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81C3A-FA35-56A6-8202-A339870C0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7" y="2699271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A372B-AABB-324F-18C4-6D52E5B8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99271"/>
            <a:ext cx="5751363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53EA4-8C66-E952-8E2A-E262F6A756E5}"/>
              </a:ext>
            </a:extLst>
          </p:cNvPr>
          <p:cNvSpPr txBox="1"/>
          <p:nvPr/>
        </p:nvSpPr>
        <p:spPr>
          <a:xfrm>
            <a:off x="247245" y="4044796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9B9DA-147F-C62A-8A4E-BEA64D8ABD08}"/>
              </a:ext>
            </a:extLst>
          </p:cNvPr>
          <p:cNvSpPr txBox="1"/>
          <p:nvPr/>
        </p:nvSpPr>
        <p:spPr>
          <a:xfrm>
            <a:off x="7942455" y="4706515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22807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10000" t="30000" r="1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instalar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B5385-B52E-0AAE-A16E-E163D084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4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7D423-5E0C-E1FA-70CA-3EEE53C9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2" y="365125"/>
            <a:ext cx="6746174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¿¡</a:t>
            </a:r>
            <a:r>
              <a:rPr lang="en-US" dirty="0" err="1"/>
              <a:t>Ajá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lo </a:t>
            </a:r>
            <a:r>
              <a:rPr lang="en-US" dirty="0" err="1"/>
              <a:t>instalo</a:t>
            </a:r>
            <a:r>
              <a:rPr lang="en-US" dirty="0"/>
              <a:t>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A5D81-02AD-0E59-C267-13690CB933A1}"/>
              </a:ext>
            </a:extLst>
          </p:cNvPr>
          <p:cNvSpPr txBox="1"/>
          <p:nvPr/>
        </p:nvSpPr>
        <p:spPr>
          <a:xfrm>
            <a:off x="351312" y="2262048"/>
            <a:ext cx="6441374" cy="299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Ubuntu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$ 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dpkg</a:t>
            </a:r>
            <a:r>
              <a:rPr lang="en-US" sz="2000" dirty="0"/>
              <a:t> -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file.deb</a:t>
            </a:r>
            <a:r>
              <a:rPr lang="en-US" sz="2000" dirty="0"/>
              <a:t> &amp;&amp; </a:t>
            </a:r>
            <a:r>
              <a:rPr lang="en-US" sz="2000" dirty="0" err="1"/>
              <a:t>sudo</a:t>
            </a:r>
            <a:r>
              <a:rPr lang="en-US" sz="2000" dirty="0"/>
              <a:t> apt-get install -f install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MacOS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-&gt; download dmg file, and click and install -&gt; Open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Windows®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-&gt; download exe file and click and install -&gt; Open</a:t>
            </a:r>
          </a:p>
        </p:txBody>
      </p:sp>
      <p:pic>
        <p:nvPicPr>
          <p:cNvPr id="5" name="Picture 2" descr="Abuelo Simpson Meme Generator - Imgflip">
            <a:extLst>
              <a:ext uri="{FF2B5EF4-FFF2-40B4-BE49-F238E27FC236}">
                <a16:creationId xmlns:a16="http://schemas.microsoft.com/office/drawing/2014/main" id="{F164BFC5-817F-D612-A1BB-8B0A1EC52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3" r="1112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53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B2CB-E9DA-C28B-3E65-3D724B9A823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ve 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tudio?</a:t>
            </a:r>
          </a:p>
        </p:txBody>
      </p:sp>
    </p:spTree>
    <p:extLst>
      <p:ext uri="{BB962C8B-B14F-4D97-AF65-F5344CB8AC3E}">
        <p14:creationId xmlns:p14="http://schemas.microsoft.com/office/powerpoint/2010/main" val="276673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440FD-0731-4476-7E7D-20F84D85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0"/>
            <a:ext cx="1078380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75ADE-A552-4556-C43C-A864B12F9275}"/>
              </a:ext>
            </a:extLst>
          </p:cNvPr>
          <p:cNvSpPr/>
          <p:nvPr/>
        </p:nvSpPr>
        <p:spPr>
          <a:xfrm>
            <a:off x="1716644" y="1284267"/>
            <a:ext cx="3883232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Scripts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9F703-763F-A21E-60D9-19F3DEF65136}"/>
              </a:ext>
            </a:extLst>
          </p:cNvPr>
          <p:cNvSpPr/>
          <p:nvPr/>
        </p:nvSpPr>
        <p:spPr>
          <a:xfrm>
            <a:off x="4924960" y="4976749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 console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AB1508-46B1-410E-CFB7-552AE44618C5}"/>
              </a:ext>
            </a:extLst>
          </p:cNvPr>
          <p:cNvSpPr/>
          <p:nvPr/>
        </p:nvSpPr>
        <p:spPr>
          <a:xfrm>
            <a:off x="9068789" y="1504455"/>
            <a:ext cx="1868385" cy="753589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4E49D-D50D-4471-BEC7-8E328C943B95}"/>
              </a:ext>
            </a:extLst>
          </p:cNvPr>
          <p:cNvSpPr/>
          <p:nvPr/>
        </p:nvSpPr>
        <p:spPr>
          <a:xfrm>
            <a:off x="8880254" y="4976750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Help/Plots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440FD-0731-4476-7E7D-20F84D85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0"/>
            <a:ext cx="1078380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75ADE-A552-4556-C43C-A864B12F9275}"/>
              </a:ext>
            </a:extLst>
          </p:cNvPr>
          <p:cNvSpPr/>
          <p:nvPr/>
        </p:nvSpPr>
        <p:spPr>
          <a:xfrm>
            <a:off x="1673734" y="1271154"/>
            <a:ext cx="3883232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Scripts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9F703-763F-A21E-60D9-19F3DEF65136}"/>
              </a:ext>
            </a:extLst>
          </p:cNvPr>
          <p:cNvSpPr/>
          <p:nvPr/>
        </p:nvSpPr>
        <p:spPr>
          <a:xfrm>
            <a:off x="5128161" y="4867233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 console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3CD650-036D-6464-55E8-D55A05943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81"/>
          <a:stretch/>
        </p:blipFill>
        <p:spPr>
          <a:xfrm>
            <a:off x="6886190" y="1362117"/>
            <a:ext cx="3302000" cy="7420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F9DBAF-4AF2-1D98-B281-D70F0D2C9877}"/>
              </a:ext>
            </a:extLst>
          </p:cNvPr>
          <p:cNvCxnSpPr/>
          <p:nvPr/>
        </p:nvCxnSpPr>
        <p:spPr>
          <a:xfrm>
            <a:off x="7387771" y="1016000"/>
            <a:ext cx="188686" cy="74204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8EC6D0E-A7F0-038B-E447-E077C62D0CFB}"/>
              </a:ext>
            </a:extLst>
          </p:cNvPr>
          <p:cNvSpPr/>
          <p:nvPr/>
        </p:nvSpPr>
        <p:spPr>
          <a:xfrm>
            <a:off x="6995886" y="1758042"/>
            <a:ext cx="943428" cy="34611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57473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232F0B-A0C7-15E5-3C77-57801C19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7" y="0"/>
            <a:ext cx="588723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BA196B-D1B5-86D8-2713-99E42E7D7557}"/>
              </a:ext>
            </a:extLst>
          </p:cNvPr>
          <p:cNvSpPr/>
          <p:nvPr/>
        </p:nvSpPr>
        <p:spPr>
          <a:xfrm>
            <a:off x="1009403" y="261256"/>
            <a:ext cx="2873828" cy="57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75B46-3D72-9DDB-47AA-AACF7A0D0C1B}"/>
              </a:ext>
            </a:extLst>
          </p:cNvPr>
          <p:cNvSpPr/>
          <p:nvPr/>
        </p:nvSpPr>
        <p:spPr>
          <a:xfrm>
            <a:off x="1009403" y="2820884"/>
            <a:ext cx="2873828" cy="57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D134A-DD44-6640-EDD4-1C22AB9D5BEA}"/>
              </a:ext>
            </a:extLst>
          </p:cNvPr>
          <p:cNvSpPr txBox="1"/>
          <p:nvPr/>
        </p:nvSpPr>
        <p:spPr>
          <a:xfrm>
            <a:off x="7095912" y="3743763"/>
            <a:ext cx="44469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Plots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Packages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Help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9859C-29C2-2F6B-19EC-CFF241E24EF6}"/>
              </a:ext>
            </a:extLst>
          </p:cNvPr>
          <p:cNvSpPr txBox="1"/>
          <p:nvPr/>
        </p:nvSpPr>
        <p:spPr>
          <a:xfrm>
            <a:off x="6896635" y="381067"/>
            <a:ext cx="50865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Environment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History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87359-3D3B-F8BF-8254-51234AF4BF0F}"/>
              </a:ext>
            </a:extLst>
          </p:cNvPr>
          <p:cNvSpPr/>
          <p:nvPr/>
        </p:nvSpPr>
        <p:spPr>
          <a:xfrm>
            <a:off x="4051019" y="1561605"/>
            <a:ext cx="1868385" cy="753589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625D1-C00A-C999-F06D-2D46FE056307}"/>
              </a:ext>
            </a:extLst>
          </p:cNvPr>
          <p:cNvSpPr/>
          <p:nvPr/>
        </p:nvSpPr>
        <p:spPr>
          <a:xfrm>
            <a:off x="3137064" y="5842197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Help/Plots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2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922D3-BA3E-5AEE-1560-AD5B5DB25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Project</a:t>
            </a:r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Statistical Computing</a:t>
            </a:r>
            <a:endParaRPr lang="en-US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R">
            <a:extLst>
              <a:ext uri="{FF2B5EF4-FFF2-40B4-BE49-F238E27FC236}">
                <a16:creationId xmlns:a16="http://schemas.microsoft.com/office/drawing/2014/main" id="{3FEF5478-BBF1-CED2-5007-C71DF330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116" y="1203317"/>
            <a:ext cx="5184212" cy="401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B2CB-E9DA-C28B-3E65-3D724B9A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configuramos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CE1E-6CB3-DDFF-1F16-FC5CD1399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Visual settings: font, font-size, background-color, etc.</a:t>
            </a:r>
          </a:p>
        </p:txBody>
      </p:sp>
    </p:spTree>
    <p:extLst>
      <p:ext uri="{BB962C8B-B14F-4D97-AF65-F5344CB8AC3E}">
        <p14:creationId xmlns:p14="http://schemas.microsoft.com/office/powerpoint/2010/main" val="1379489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88875-453D-BEAE-53E0-607E2B63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11" y="249382"/>
            <a:ext cx="9994274" cy="6246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5770E9-0303-CEF7-5C7F-AE0DA1FC1020}"/>
              </a:ext>
            </a:extLst>
          </p:cNvPr>
          <p:cNvSpPr txBox="1"/>
          <p:nvPr/>
        </p:nvSpPr>
        <p:spPr>
          <a:xfrm>
            <a:off x="4575249" y="2364699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7D21F-143D-2519-92BB-9800C2F537AF}"/>
              </a:ext>
            </a:extLst>
          </p:cNvPr>
          <p:cNvSpPr txBox="1"/>
          <p:nvPr/>
        </p:nvSpPr>
        <p:spPr>
          <a:xfrm>
            <a:off x="3658869" y="1863956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D09EE-7B12-9A83-92F4-F1DCA315F024}"/>
              </a:ext>
            </a:extLst>
          </p:cNvPr>
          <p:cNvSpPr txBox="1"/>
          <p:nvPr/>
        </p:nvSpPr>
        <p:spPr>
          <a:xfrm rot="11465311">
            <a:off x="1687855" y="2089310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1017442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8196-B6B5-5146-467E-58A28984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MX" dirty="0"/>
              <a:t>ctividad: Configura tu R</a:t>
            </a:r>
            <a:r>
              <a:rPr lang="en-US" dirty="0"/>
              <a:t>s</a:t>
            </a:r>
            <a:r>
              <a:rPr lang="en-MX" dirty="0"/>
              <a:t>tudio a tu gusto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FD7C-6096-0856-2DF1-FCCF5AD49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Tienes dudas, adelante pregunta.</a:t>
            </a:r>
          </a:p>
          <a:p>
            <a:r>
              <a:rPr lang="en-MX" b="1" dirty="0"/>
              <a:t>Break</a:t>
            </a:r>
            <a:r>
              <a:rPr lang="en-MX" dirty="0"/>
              <a:t>: 30 minutos</a:t>
            </a:r>
          </a:p>
          <a:p>
            <a:r>
              <a:rPr lang="en-MX" b="1" dirty="0"/>
              <a:t>Regresamos</a:t>
            </a:r>
            <a:r>
              <a:rPr lang="en-MX" dirty="0"/>
              <a:t> 11:30 am (PST).</a:t>
            </a:r>
          </a:p>
        </p:txBody>
      </p:sp>
    </p:spTree>
    <p:extLst>
      <p:ext uri="{BB962C8B-B14F-4D97-AF65-F5344CB8AC3E}">
        <p14:creationId xmlns:p14="http://schemas.microsoft.com/office/powerpoint/2010/main" val="337858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DA80-CAA8-DA23-BAA5-3CCDD955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Instalación de paquetes y repositorios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DA12-E850-D1AA-E17F-D6AC49158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Repositorios disponibles, instalación desde github, y configuración de $PATH (.libpaths()) en 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B332C-584D-1E21-549D-637EDE8B93F9}"/>
              </a:ext>
            </a:extLst>
          </p:cNvPr>
          <p:cNvSpPr txBox="1"/>
          <p:nvPr/>
        </p:nvSpPr>
        <p:spPr>
          <a:xfrm>
            <a:off x="8418286" y="6488668"/>
            <a:ext cx="377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s-E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Taller de Introducción al lenguaje R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29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A277E-3D05-EC2D-ED55-B3347A727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¿Qué son las paqueterías en R?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F2BC3A-23F8-383F-7232-C1DB37D28A20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Las </a:t>
            </a:r>
            <a:r>
              <a:rPr lang="en-US" sz="2000" dirty="0" err="1"/>
              <a:t>funciones</a:t>
            </a:r>
            <a:r>
              <a:rPr lang="en-US" sz="2000" dirty="0"/>
              <a:t> de R se </a:t>
            </a:r>
            <a:r>
              <a:rPr lang="en-US" sz="2000" dirty="0" err="1"/>
              <a:t>pueden</a:t>
            </a:r>
            <a:r>
              <a:rPr lang="en-US" sz="2000" dirty="0"/>
              <a:t> </a:t>
            </a:r>
            <a:r>
              <a:rPr lang="en-US" sz="2000" dirty="0" err="1"/>
              <a:t>ampliar</a:t>
            </a:r>
            <a:r>
              <a:rPr lang="en-US" sz="2000" dirty="0"/>
              <a:t> con </a:t>
            </a:r>
            <a:r>
              <a:rPr lang="en-US" sz="2000" dirty="0" err="1"/>
              <a:t>paquetes</a:t>
            </a:r>
            <a:r>
              <a:rPr lang="en-US" sz="2000" dirty="0"/>
              <a:t> que </a:t>
            </a:r>
            <a:r>
              <a:rPr lang="en-US" sz="2000" dirty="0" err="1"/>
              <a:t>deben</a:t>
            </a:r>
            <a:r>
              <a:rPr lang="en-US" sz="2000" dirty="0"/>
              <a:t> ser </a:t>
            </a:r>
            <a:r>
              <a:rPr lang="en-US" sz="2000" dirty="0" err="1"/>
              <a:t>instalados</a:t>
            </a:r>
            <a:r>
              <a:rPr lang="en-US" sz="2000" dirty="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 </a:t>
            </a:r>
            <a:r>
              <a:rPr lang="en-US" sz="2000" dirty="0" err="1"/>
              <a:t>paquete</a:t>
            </a:r>
            <a:r>
              <a:rPr lang="en-US" sz="2000" dirty="0"/>
              <a:t> </a:t>
            </a:r>
            <a:r>
              <a:rPr lang="en-US" sz="2000" dirty="0" err="1"/>
              <a:t>contiene</a:t>
            </a:r>
            <a:r>
              <a:rPr lang="en-US" sz="2000" dirty="0"/>
              <a:t> un </a:t>
            </a:r>
            <a:r>
              <a:rPr lang="en-US" sz="2000" dirty="0" err="1"/>
              <a:t>número</a:t>
            </a:r>
            <a:r>
              <a:rPr lang="en-US" sz="2000" dirty="0"/>
              <a:t> de </a:t>
            </a:r>
            <a:r>
              <a:rPr lang="en-US" sz="2000" dirty="0" err="1"/>
              <a:t>funciones</a:t>
            </a:r>
            <a:r>
              <a:rPr lang="en-US" sz="2000" dirty="0"/>
              <a:t> (</a:t>
            </a:r>
            <a:r>
              <a:rPr lang="en-US" sz="2000" dirty="0" err="1"/>
              <a:t>instrucciones</a:t>
            </a:r>
            <a:r>
              <a:rPr lang="en-US" sz="2000" dirty="0"/>
              <a:t> </a:t>
            </a:r>
            <a:r>
              <a:rPr lang="en-US" sz="2000" dirty="0" err="1"/>
              <a:t>empaquetadas</a:t>
            </a:r>
            <a:r>
              <a:rPr lang="en-US" sz="2000" dirty="0"/>
              <a:t> y </a:t>
            </a:r>
            <a:r>
              <a:rPr lang="en-US" sz="2000" dirty="0" err="1"/>
              <a:t>ordenadas</a:t>
            </a:r>
            <a:r>
              <a:rPr lang="en-US" sz="2000" dirty="0"/>
              <a:t>) que </a:t>
            </a:r>
            <a:r>
              <a:rPr lang="en-US" sz="2000" dirty="0" err="1"/>
              <a:t>ejecutan</a:t>
            </a:r>
            <a:r>
              <a:rPr lang="en-US" sz="2000" dirty="0"/>
              <a:t> </a:t>
            </a:r>
            <a:r>
              <a:rPr lang="en-US" sz="2000" dirty="0" err="1"/>
              <a:t>cambios</a:t>
            </a:r>
            <a:r>
              <a:rPr lang="en-US" sz="2000" dirty="0"/>
              <a:t> a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datos</a:t>
            </a:r>
            <a:r>
              <a:rPr lang="en-US" sz="2000" dirty="0"/>
              <a:t> para </a:t>
            </a:r>
            <a:r>
              <a:rPr lang="en-US" sz="2000" dirty="0" err="1"/>
              <a:t>generar</a:t>
            </a:r>
            <a:r>
              <a:rPr lang="en-US" sz="2000" dirty="0"/>
              <a:t> un </a:t>
            </a:r>
            <a:r>
              <a:rPr lang="en-US" sz="2000" dirty="0" err="1"/>
              <a:t>producto</a:t>
            </a:r>
            <a:r>
              <a:rPr lang="en-US" sz="2000" dirty="0"/>
              <a:t> </a:t>
            </a:r>
            <a:r>
              <a:rPr lang="en-US" sz="2000" dirty="0" err="1"/>
              <a:t>evaluado</a:t>
            </a:r>
            <a:r>
              <a:rPr lang="en-US" sz="2000" dirty="0"/>
              <a:t> (</a:t>
            </a:r>
            <a:r>
              <a:rPr lang="en-US" sz="2000" dirty="0" err="1"/>
              <a:t>resultados</a:t>
            </a:r>
            <a:r>
              <a:rPr lang="en-US" sz="2000" dirty="0"/>
              <a:t>).</a:t>
            </a:r>
          </a:p>
        </p:txBody>
      </p:sp>
      <p:pic>
        <p:nvPicPr>
          <p:cNvPr id="1026" name="Picture 2" descr="A map of different colored hexagons&#10;&#10;Description automatically generated">
            <a:extLst>
              <a:ext uri="{FF2B5EF4-FFF2-40B4-BE49-F238E27FC236}">
                <a16:creationId xmlns:a16="http://schemas.microsoft.com/office/drawing/2014/main" id="{88D46841-B6C6-3771-F21C-23F597CEC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8642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401755-66C7-A55F-1140-4F263F3D123D}"/>
              </a:ext>
            </a:extLst>
          </p:cNvPr>
          <p:cNvSpPr txBox="1"/>
          <p:nvPr/>
        </p:nvSpPr>
        <p:spPr>
          <a:xfrm>
            <a:off x="0" y="6549390"/>
            <a:ext cx="1348740" cy="308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Image source</a:t>
            </a:r>
            <a:endParaRPr lang="en-MX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5552-8F79-8221-E1B4-B03CE808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paqueterías debo instalar?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84965-0CCB-4CA9-AC8A-148ED4EB345C}"/>
              </a:ext>
            </a:extLst>
          </p:cNvPr>
          <p:cNvSpPr txBox="1"/>
          <p:nvPr/>
        </p:nvSpPr>
        <p:spPr>
          <a:xfrm>
            <a:off x="925830" y="1863090"/>
            <a:ext cx="570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Depende de lo que necesites hacer.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6737B3-6517-E07B-1048-D94F47476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10933"/>
              </p:ext>
            </p:extLst>
          </p:nvPr>
        </p:nvGraphicFramePr>
        <p:xfrm>
          <a:off x="925830" y="2703555"/>
          <a:ext cx="6677660" cy="32022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38830">
                  <a:extLst>
                    <a:ext uri="{9D8B030D-6E8A-4147-A177-3AD203B41FA5}">
                      <a16:colId xmlns:a16="http://schemas.microsoft.com/office/drawing/2014/main" val="1024119061"/>
                    </a:ext>
                  </a:extLst>
                </a:gridCol>
                <a:gridCol w="3338830">
                  <a:extLst>
                    <a:ext uri="{9D8B030D-6E8A-4147-A177-3AD203B41FA5}">
                      <a16:colId xmlns:a16="http://schemas.microsoft.com/office/drawing/2014/main" val="1307181468"/>
                    </a:ext>
                  </a:extLst>
                </a:gridCol>
              </a:tblGrid>
              <a:tr h="824852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¿Qué quiero hacer?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Qué paquetería puede hacerlo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584402"/>
                  </a:ext>
                </a:extLst>
              </a:tr>
              <a:tr h="117836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Determinar y graficar PCA (diagrama de componentes principales)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epca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ape</a:t>
                      </a:r>
                    </a:p>
                    <a:p>
                      <a:pPr algn="ctr"/>
                      <a:r>
                        <a:rPr lang="en-US" dirty="0"/>
                        <a:t>p</a:t>
                      </a:r>
                      <a:r>
                        <a:rPr lang="en-MX" dirty="0"/>
                        <a:t>rcomp</a:t>
                      </a:r>
                    </a:p>
                    <a:p>
                      <a:pPr algn="ctr"/>
                      <a:r>
                        <a:rPr lang="en-MX" dirty="0"/>
                        <a:t>FactoMineR</a:t>
                      </a:r>
                    </a:p>
                    <a:p>
                      <a:pPr algn="ctr"/>
                      <a:r>
                        <a:rPr lang="en-MX" dirty="0"/>
                        <a:t>ggplot2 (gráficas)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12613"/>
                  </a:ext>
                </a:extLst>
              </a:tr>
              <a:tr h="47789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Quiero realizar un análisis multivariado con permutaciones (perMANOVA)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vegan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79184"/>
                  </a:ext>
                </a:extLst>
              </a:tr>
            </a:tbl>
          </a:graphicData>
        </a:graphic>
      </p:graphicFrame>
      <p:pic>
        <p:nvPicPr>
          <p:cNvPr id="2050" name="Picture 2" descr="Figura 5. Análisis de componentes principales del contenido de aceite esencial de Piper auritum">
            <a:extLst>
              <a:ext uri="{FF2B5EF4-FFF2-40B4-BE49-F238E27FC236}">
                <a16:creationId xmlns:a16="http://schemas.microsoft.com/office/drawing/2014/main" id="{B33C0EF6-A408-8C85-C917-1DE98DA99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4" y="2232422"/>
            <a:ext cx="4209143" cy="420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08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5552-8F79-8221-E1B4-B03CE808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paqueterías debo instalar?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84965-0CCB-4CA9-AC8A-148ED4EB345C}"/>
              </a:ext>
            </a:extLst>
          </p:cNvPr>
          <p:cNvSpPr txBox="1"/>
          <p:nvPr/>
        </p:nvSpPr>
        <p:spPr>
          <a:xfrm>
            <a:off x="925830" y="1863090"/>
            <a:ext cx="570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Depende de lo que necesites hacer.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0ABAF-2A6D-4044-4199-EC9A70610986}"/>
              </a:ext>
            </a:extLst>
          </p:cNvPr>
          <p:cNvSpPr txBox="1"/>
          <p:nvPr/>
        </p:nvSpPr>
        <p:spPr>
          <a:xfrm>
            <a:off x="925830" y="3087687"/>
            <a:ext cx="109042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X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Hoy, hay un total de </a:t>
            </a:r>
            <a:r>
              <a:rPr lang="en-MX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19,887 </a:t>
            </a:r>
            <a:r>
              <a:rPr lang="en-MX" b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MX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paquetes disponibles para descarga e instalación </a:t>
            </a:r>
            <a:r>
              <a:rPr lang="en-MX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R disponibles en el repositorio 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CRAN.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Paquetes que se pueden instalar con el fin de analizar una variedad diversa de datos, estadísticos y gráficos.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X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-webkit-standard"/>
                <a:hlinkClick r:id="rId2"/>
              </a:rPr>
              <a:t>https://cran.r-project.org/web/packages/available_packages_by_date.html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211B48-3253-96D2-6851-831AC196A710}"/>
              </a:ext>
            </a:extLst>
          </p:cNvPr>
          <p:cNvSpPr txBox="1"/>
          <p:nvPr/>
        </p:nvSpPr>
        <p:spPr>
          <a:xfrm>
            <a:off x="8058150" y="6488668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https://cran.r-project.org/web/packages/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81824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000BD-3430-9866-0F47-88C5580B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4" y="2767106"/>
            <a:ext cx="3833305" cy="14605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¿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es un script?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Extensión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*.</a:t>
            </a:r>
            <a:r>
              <a:rPr lang="en-US" sz="4000" b="1" dirty="0">
                <a:solidFill>
                  <a:srgbClr val="FFFFFF"/>
                </a:solidFill>
              </a:rPr>
              <a:t>R: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- Un simple txt.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EB782-D00D-6510-B5BC-E73628BC1B75}"/>
              </a:ext>
            </a:extLst>
          </p:cNvPr>
          <p:cNvSpPr txBox="1"/>
          <p:nvPr/>
        </p:nvSpPr>
        <p:spPr>
          <a:xfrm>
            <a:off x="4397193" y="1082299"/>
            <a:ext cx="72287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scripts son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la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extensión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archivo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mi_script.R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un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archivo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puede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leer y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ejecutar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código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contiene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Líneas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código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que 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ejecutable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C771B-99AB-64B6-DBF2-5D0AB2A37238}"/>
              </a:ext>
            </a:extLst>
          </p:cNvPr>
          <p:cNvSpPr txBox="1"/>
          <p:nvPr/>
        </p:nvSpPr>
        <p:spPr>
          <a:xfrm>
            <a:off x="4397192" y="6550223"/>
            <a:ext cx="7794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Mendoza-Vega – R para principiantes 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https://bookdown.org/jboscomendoza/r-principiantes4/scripts.html</a:t>
            </a:r>
            <a:r>
              <a:rPr lang="en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754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24653-A603-D991-C1D9-451039D2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3400"/>
            <a:ext cx="7772400" cy="6371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15D95E-7B53-FF21-5058-9719BADA5484}"/>
              </a:ext>
            </a:extLst>
          </p:cNvPr>
          <p:cNvSpPr/>
          <p:nvPr/>
        </p:nvSpPr>
        <p:spPr>
          <a:xfrm>
            <a:off x="261257" y="4441371"/>
            <a:ext cx="1948543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Comentarios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74BED5-D654-9F25-B619-E1258B303C9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235529" y="2612571"/>
            <a:ext cx="1362528" cy="18288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A2B120-8EFE-B66F-56F3-D6D270E3B77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235529" y="1698171"/>
            <a:ext cx="1362527" cy="2743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AC8BAC-0EA5-EB57-DCD5-343FBD507C3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235529" y="3773714"/>
            <a:ext cx="1362527" cy="6676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CADF804-346D-8B71-4E51-866665C2C565}"/>
              </a:ext>
            </a:extLst>
          </p:cNvPr>
          <p:cNvSpPr/>
          <p:nvPr/>
        </p:nvSpPr>
        <p:spPr>
          <a:xfrm>
            <a:off x="9804400" y="4165599"/>
            <a:ext cx="1948543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Código ejecutable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1C5769-82DC-06B5-6F45-56D9062A568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955314" y="3069771"/>
            <a:ext cx="1823358" cy="1095828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90FDA9A-0F6C-B466-F026-644AA58E08C7}"/>
              </a:ext>
            </a:extLst>
          </p:cNvPr>
          <p:cNvSpPr/>
          <p:nvPr/>
        </p:nvSpPr>
        <p:spPr>
          <a:xfrm>
            <a:off x="8447314" y="2612571"/>
            <a:ext cx="435427" cy="914400"/>
          </a:xfrm>
          <a:prstGeom prst="rightBrac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72454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14F7-BF45-811F-9B1E-8936B46D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06" y="609600"/>
            <a:ext cx="11363092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Abriendo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mi primer script: 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¡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Paquetes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versiones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citar</a:t>
            </a:r>
            <a:r>
              <a:rPr lang="en-US" sz="3700" dirty="0" err="1"/>
              <a:t>los</a:t>
            </a:r>
            <a:r>
              <a:rPr lang="en-US" sz="3700" dirty="0"/>
              <a:t>!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996FB-38F3-E69D-21E1-C0A15522CB1A}"/>
              </a:ext>
            </a:extLst>
          </p:cNvPr>
          <p:cNvSpPr txBox="1"/>
          <p:nvPr/>
        </p:nvSpPr>
        <p:spPr>
          <a:xfrm>
            <a:off x="237506" y="2194102"/>
            <a:ext cx="4174474" cy="14520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Abrir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siguiente</a:t>
            </a:r>
            <a:r>
              <a:rPr lang="en-US" sz="2000" dirty="0"/>
              <a:t> script, </a:t>
            </a:r>
            <a:r>
              <a:rPr lang="en-US" sz="2000" dirty="0" err="1"/>
              <a:t>usando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aplicación</a:t>
            </a:r>
            <a:r>
              <a:rPr lang="en-US" sz="2000" dirty="0"/>
              <a:t> de </a:t>
            </a:r>
            <a:r>
              <a:rPr lang="en-US" sz="2000" dirty="0" err="1"/>
              <a:t>Rstudio</a:t>
            </a:r>
            <a:r>
              <a:rPr lang="en-US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/scripts/</a:t>
            </a:r>
            <a:r>
              <a:rPr lang="en-US" sz="2000" b="1" dirty="0"/>
              <a:t>01_Paquetes_Versiones_Citar.R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D3903-2DF3-EBD9-F0B4-C71FC3FE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2054599"/>
            <a:ext cx="6155141" cy="38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922D3-BA3E-5AEE-1560-AD5B5DB25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Project</a:t>
            </a:r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Statistical Computing</a:t>
            </a:r>
            <a:endParaRPr lang="en-US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R">
            <a:extLst>
              <a:ext uri="{FF2B5EF4-FFF2-40B4-BE49-F238E27FC236}">
                <a16:creationId xmlns:a16="http://schemas.microsoft.com/office/drawing/2014/main" id="{3FEF5478-BBF1-CED2-5007-C71DF330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116" y="1203317"/>
            <a:ext cx="5184212" cy="401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4A7BA-2703-6ED0-2E55-1D6CD8DACF1D}"/>
              </a:ext>
            </a:extLst>
          </p:cNvPr>
          <p:cNvSpPr txBox="1"/>
          <p:nvPr/>
        </p:nvSpPr>
        <p:spPr>
          <a:xfrm>
            <a:off x="1165874" y="4020753"/>
            <a:ext cx="44577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 is a free software environment for statistical computing and graphics.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It compiles and runs on a wide variety of UNIX platforms, Windows and MacOS.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473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92B1-E346-DD26-4FC2-3A6A1326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Actividad: </a:t>
            </a:r>
            <a:r>
              <a:rPr lang="en-MX" b="1" dirty="0"/>
              <a:t>Instalar paqueterías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062BC-6551-21F7-53AA-F12F108F74F1}"/>
              </a:ext>
            </a:extLst>
          </p:cNvPr>
          <p:cNvSpPr txBox="1"/>
          <p:nvPr/>
        </p:nvSpPr>
        <p:spPr>
          <a:xfrm>
            <a:off x="1009402" y="2814450"/>
            <a:ext cx="10344398" cy="1754326"/>
          </a:xfrm>
          <a:prstGeom prst="rect">
            <a:avLst/>
          </a:prstGeom>
          <a:solidFill>
            <a:srgbClr val="300A24"/>
          </a:solidFill>
          <a:ln>
            <a:solidFill>
              <a:srgbClr val="300A2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(c('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RColorBrewer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Rmisc</a:t>
            </a:r>
            <a:r>
              <a:rPr lang="en-US" dirty="0">
                <a:solidFill>
                  <a:schemeClr val="bg1"/>
                </a:solidFill>
              </a:rPr>
              <a:t>', 'ggplot2', '</a:t>
            </a:r>
            <a:r>
              <a:rPr lang="en-US" dirty="0" err="1">
                <a:solidFill>
                  <a:schemeClr val="bg1"/>
                </a:solidFill>
              </a:rPr>
              <a:t>readxl</a:t>
            </a:r>
            <a:r>
              <a:rPr lang="en-US" dirty="0">
                <a:solidFill>
                  <a:schemeClr val="bg1"/>
                </a:solidFill>
              </a:rPr>
              <a:t>’, 'xlsx', ‘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'), dep = T)</a:t>
            </a:r>
          </a:p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::</a:t>
            </a:r>
            <a:r>
              <a:rPr lang="en-US" dirty="0" err="1">
                <a:solidFill>
                  <a:schemeClr val="bg1"/>
                </a:solidFill>
              </a:rPr>
              <a:t>github_install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</a:rPr>
              <a:t>&gt; remotes::install_github()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0093C-D5CA-C0A6-80FB-BA015583A1DE}"/>
              </a:ext>
            </a:extLst>
          </p:cNvPr>
          <p:cNvSpPr txBox="1"/>
          <p:nvPr/>
        </p:nvSpPr>
        <p:spPr>
          <a:xfrm>
            <a:off x="1009401" y="1603168"/>
            <a:ext cx="7872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Abre el siguiente script, empleando RStudio:</a:t>
            </a:r>
          </a:p>
          <a:p>
            <a:endParaRPr lang="en-MX" dirty="0"/>
          </a:p>
          <a:p>
            <a:r>
              <a:rPr lang="en-MX" dirty="0"/>
              <a:t>/scripts/</a:t>
            </a:r>
            <a:r>
              <a:rPr lang="en-MX" b="1" dirty="0"/>
              <a:t>02_installing_packages_activity.R</a:t>
            </a:r>
          </a:p>
        </p:txBody>
      </p:sp>
    </p:spTree>
    <p:extLst>
      <p:ext uri="{BB962C8B-B14F-4D97-AF65-F5344CB8AC3E}">
        <p14:creationId xmlns:p14="http://schemas.microsoft.com/office/powerpoint/2010/main" val="334017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B74F-B888-E287-BFC5-7D5131AB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</a:t>
            </a:r>
            <a:r>
              <a:rPr lang="en-MX" dirty="0"/>
              <a:t>idyverse and 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DB00A-78AF-5993-0E9D-7579BE19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9989"/>
            <a:ext cx="7772400" cy="494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735AB-25F5-64EB-E07A-E051F8AB4091}"/>
              </a:ext>
            </a:extLst>
          </p:cNvPr>
          <p:cNvSpPr txBox="1"/>
          <p:nvPr/>
        </p:nvSpPr>
        <p:spPr>
          <a:xfrm>
            <a:off x="9331643" y="6488668"/>
            <a:ext cx="2860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https://www.tidyverse.org/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897972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t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EA64-41C4-E28D-505D-AEBD9392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Repositorios: fuentes de paquetes para </a:t>
            </a:r>
            <a:r>
              <a:rPr lang="en-MX" b="1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0967-4FBA-AEC3-F042-F985D40814FB}"/>
              </a:ext>
            </a:extLst>
          </p:cNvPr>
          <p:cNvSpPr txBox="1"/>
          <p:nvPr/>
        </p:nvSpPr>
        <p:spPr>
          <a:xfrm>
            <a:off x="838200" y="1976781"/>
            <a:ext cx="911332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CRAN: Currently, the CRAN package repository features 19612 available packages.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Availables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 at: </a:t>
            </a:r>
            <a:r>
              <a:rPr lang="en-US" dirty="0">
                <a:solidFill>
                  <a:srgbClr val="000000"/>
                </a:solidFill>
                <a:latin typeface="-webkit-standard"/>
                <a:hlinkClick r:id="rId3"/>
              </a:rPr>
              <a:t>https://cran.r-project.org/web/packages/available_packages_by_date.html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Github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-webkit-standard"/>
              </a:rPr>
              <a:t>Example: qiime2R package at </a:t>
            </a:r>
            <a:r>
              <a:rPr lang="en-US" dirty="0">
                <a:solidFill>
                  <a:srgbClr val="000000"/>
                </a:solidFill>
                <a:latin typeface="-webkit-standard"/>
                <a:hlinkClick r:id="rId4"/>
              </a:rPr>
              <a:t>https://github.com/jbisanz/qiime2R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&gt; 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devtools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::install_github("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jbisanz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/qiime2R")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-webkit-standard"/>
              </a:rPr>
              <a:t>Bioconductor: Installation process with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BiocManager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() function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Available at: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  <a:hlinkClick r:id="rId5"/>
              </a:rPr>
              <a:t>https://www.bioconductor.org/install/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&gt; 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</a:rPr>
              <a:t>BiocManager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::install("ALDEx2")</a:t>
            </a:r>
            <a:b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</a:b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694949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t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EA64-41C4-E28D-505D-AEBD9392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Repositorios: fuentes de paquetes para </a:t>
            </a:r>
            <a:r>
              <a:rPr lang="en-MX" b="1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0967-4FBA-AEC3-F042-F985D40814FB}"/>
              </a:ext>
            </a:extLst>
          </p:cNvPr>
          <p:cNvSpPr txBox="1"/>
          <p:nvPr/>
        </p:nvSpPr>
        <p:spPr>
          <a:xfrm>
            <a:off x="838200" y="1976781"/>
            <a:ext cx="91133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Localmente</a:t>
            </a:r>
            <a:r>
              <a:rPr lang="en-US" dirty="0"/>
              <a:t>: </a:t>
            </a:r>
            <a:r>
              <a:rPr lang="en-US" dirty="0" err="1"/>
              <a:t>desde</a:t>
            </a:r>
            <a:r>
              <a:rPr lang="en-US" dirty="0"/>
              <a:t> Fuente (*.</a:t>
            </a:r>
            <a:r>
              <a:rPr lang="en-US" dirty="0" err="1"/>
              <a:t>tar.gz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&gt; R CMD INSTALL -l /Path/to/library pkg1.tar.gz pk2.tar.gz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GitLab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Bitbucket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66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A375-385A-5B3E-B71A-86445BD8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Guardar sesión en R: scripts y ambientes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88AED-1823-4FF9-CD12-02BD484D6752}"/>
              </a:ext>
            </a:extLst>
          </p:cNvPr>
          <p:cNvSpPr txBox="1"/>
          <p:nvPr/>
        </p:nvSpPr>
        <p:spPr>
          <a:xfrm>
            <a:off x="1033153" y="1959429"/>
            <a:ext cx="97971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X" dirty="0"/>
          </a:p>
          <a:p>
            <a:r>
              <a:rPr lang="en-MX" dirty="0"/>
              <a:t>## Saving the script (source of commands)</a:t>
            </a:r>
          </a:p>
          <a:p>
            <a:r>
              <a:rPr lang="en-MX" dirty="0">
                <a:highlight>
                  <a:srgbClr val="C0C0C0"/>
                </a:highlight>
              </a:rPr>
              <a:t>File &gt; Save As &gt; ”save the file as an *.R file at any location”</a:t>
            </a:r>
          </a:p>
          <a:p>
            <a:endParaRPr lang="en-MX" dirty="0"/>
          </a:p>
          <a:p>
            <a:r>
              <a:rPr lang="en-MX" dirty="0"/>
              <a:t>## Saving the objects from the environment (or session) to use later</a:t>
            </a:r>
          </a:p>
          <a:p>
            <a:r>
              <a:rPr lang="en-US" dirty="0">
                <a:highlight>
                  <a:srgbClr val="C0C0C0"/>
                </a:highlight>
              </a:rPr>
              <a:t>&gt; S</a:t>
            </a:r>
            <a:r>
              <a:rPr lang="en-MX" dirty="0">
                <a:highlight>
                  <a:srgbClr val="C0C0C0"/>
                </a:highlight>
              </a:rPr>
              <a:t>ave.image(file = ‘./environments/my_first_session.RData’)</a:t>
            </a:r>
          </a:p>
          <a:p>
            <a:r>
              <a:rPr lang="en-US" dirty="0">
                <a:highlight>
                  <a:srgbClr val="C0C0C0"/>
                </a:highlight>
              </a:rPr>
              <a:t>&gt; l</a:t>
            </a:r>
            <a:r>
              <a:rPr lang="en-MX" dirty="0">
                <a:highlight>
                  <a:srgbClr val="C0C0C0"/>
                </a:highlight>
              </a:rPr>
              <a:t>oad(file = ‘environments/my_first_session.RData’)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996A9-B008-C3D9-EA24-D2610568BCDF}"/>
              </a:ext>
            </a:extLst>
          </p:cNvPr>
          <p:cNvSpPr txBox="1"/>
          <p:nvPr/>
        </p:nvSpPr>
        <p:spPr>
          <a:xfrm>
            <a:off x="1033153" y="5213268"/>
            <a:ext cx="9571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Puedes guardar tus scripts (los comandos usados para correr algo)</a:t>
            </a:r>
          </a:p>
          <a:p>
            <a:r>
              <a:rPr lang="en-MX" dirty="0"/>
              <a:t>Puedes guardar tu sesión: todas las variables creadas en una sesión de R, para posterior uso.</a:t>
            </a:r>
          </a:p>
        </p:txBody>
      </p:sp>
    </p:spTree>
    <p:extLst>
      <p:ext uri="{BB962C8B-B14F-4D97-AF65-F5344CB8AC3E}">
        <p14:creationId xmlns:p14="http://schemas.microsoft.com/office/powerpoint/2010/main" val="1921221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AF850-D2EC-9FE5-841B-BAA43AB5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¡</a:t>
            </a:r>
            <a:r>
              <a:rPr lang="en-US" sz="5400" dirty="0" err="1">
                <a:solidFill>
                  <a:schemeClr val="bg1"/>
                </a:solidFill>
              </a:rPr>
              <a:t>Lección</a:t>
            </a:r>
            <a:r>
              <a:rPr lang="en-US" sz="5400" dirty="0">
                <a:solidFill>
                  <a:schemeClr val="bg1"/>
                </a:solidFill>
              </a:rPr>
              <a:t> 1: Check - Easy!</a:t>
            </a:r>
          </a:p>
        </p:txBody>
      </p:sp>
      <p:pic>
        <p:nvPicPr>
          <p:cNvPr id="1026" name="Picture 2" descr="Create comics meme &quot;the surprised dog photo, face, funny faces of dogs  photos&quot; - Comics - Meme-arsenal.com">
            <a:extLst>
              <a:ext uri="{FF2B5EF4-FFF2-40B4-BE49-F238E27FC236}">
                <a16:creationId xmlns:a16="http://schemas.microsoft.com/office/drawing/2014/main" id="{312F08D5-4574-8F8D-ED95-920060A8F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r="6613" b="2"/>
          <a:stretch/>
        </p:blipFill>
        <p:spPr bwMode="auto">
          <a:xfrm>
            <a:off x="6094114" y="1321031"/>
            <a:ext cx="5428611" cy="421094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2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347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686A-DE9D-F200-8436-03D7EBE5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Inicios de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0A4D0-6131-575A-4751-CBEC22E02A9B}"/>
              </a:ext>
            </a:extLst>
          </p:cNvPr>
          <p:cNvSpPr txBox="1"/>
          <p:nvPr/>
        </p:nvSpPr>
        <p:spPr>
          <a:xfrm>
            <a:off x="838200" y="2148840"/>
            <a:ext cx="10237470" cy="222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un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programación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interpretado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distribución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libre, bajo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Licencia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GNU, y que se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mantiene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ambiente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cómputo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estadístico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gráfico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Ross Ihaka y Robert Gentleman.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Nueva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Zelanda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Diseñado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GNU/Linux, 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Windows® y MacOS.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DF4BF-1094-7D9F-9DF6-796DC4D4F6FE}"/>
              </a:ext>
            </a:extLst>
          </p:cNvPr>
          <p:cNvSpPr txBox="1"/>
          <p:nvPr/>
        </p:nvSpPr>
        <p:spPr>
          <a:xfrm>
            <a:off x="3309257" y="6519446"/>
            <a:ext cx="888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Santana y Farfan (2014).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R: 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la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estadística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MX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978- 607-9368-15-9</a:t>
            </a:r>
            <a:r>
              <a:rPr lang="en-MX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43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686A-DE9D-F200-8436-03D7EBE5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Inicios de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0A4D0-6131-575A-4751-CBEC22E02A9B}"/>
              </a:ext>
            </a:extLst>
          </p:cNvPr>
          <p:cNvSpPr txBox="1"/>
          <p:nvPr/>
        </p:nvSpPr>
        <p:spPr>
          <a:xfrm>
            <a:off x="838200" y="2148840"/>
            <a:ext cx="10237470" cy="222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similar 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programación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desarrollado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Bell Laboratories (antes AT&amp;T,  hoy Lucent Technologies),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dirigido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John Chambers 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colaboradores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considera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implementación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diferente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dado que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importantews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embaro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cierto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Código de 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DF4BF-1094-7D9F-9DF6-796DC4D4F6FE}"/>
              </a:ext>
            </a:extLst>
          </p:cNvPr>
          <p:cNvSpPr txBox="1"/>
          <p:nvPr/>
        </p:nvSpPr>
        <p:spPr>
          <a:xfrm>
            <a:off x="3309257" y="6519446"/>
            <a:ext cx="888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Santana y Farfan (2014).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R: 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la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estadística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MX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978- 607-9368-15-9</a:t>
            </a:r>
            <a:r>
              <a:rPr lang="en-MX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922D3-BA3E-5AEE-1560-AD5B5DB2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Project</a:t>
            </a:r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Statistical Computing: 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E1823-3E80-E0DE-A016-BE0B9AB5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7" y="2277971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3F43E-A013-0237-738A-12EB78AE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20" y="2277971"/>
            <a:ext cx="5751362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80A21F-25A2-EB97-B280-52E877B5049D}"/>
              </a:ext>
            </a:extLst>
          </p:cNvPr>
          <p:cNvSpPr txBox="1"/>
          <p:nvPr/>
        </p:nvSpPr>
        <p:spPr>
          <a:xfrm>
            <a:off x="3588888" y="5935571"/>
            <a:ext cx="5477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https://www.r-project.org</a:t>
            </a:r>
            <a:endParaRPr lang="en-MX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99EBE-6453-0398-F151-EE937EC7D7A5}"/>
              </a:ext>
            </a:extLst>
          </p:cNvPr>
          <p:cNvSpPr txBox="1"/>
          <p:nvPr/>
        </p:nvSpPr>
        <p:spPr>
          <a:xfrm>
            <a:off x="247245" y="2999767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A76ED-A57B-2A31-3707-242E7BCE85D2}"/>
              </a:ext>
            </a:extLst>
          </p:cNvPr>
          <p:cNvSpPr txBox="1"/>
          <p:nvPr/>
        </p:nvSpPr>
        <p:spPr>
          <a:xfrm>
            <a:off x="8565358" y="2946590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170771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FE5A-ECFC-68E0-2995-876EE215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CRAN Mirrors: ¿De dónde descargo 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6242F-0158-2EA5-207A-2827D23BA860}"/>
              </a:ext>
            </a:extLst>
          </p:cNvPr>
          <p:cNvSpPr txBox="1"/>
          <p:nvPr/>
        </p:nvSpPr>
        <p:spPr>
          <a:xfrm>
            <a:off x="9869714" y="612407"/>
            <a:ext cx="8563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😱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C47B3-C1E6-4D3F-1CD4-5DD7C25A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59" y="2623554"/>
            <a:ext cx="6470283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517AFC-BBE9-7237-8392-930927BEEEF5}"/>
              </a:ext>
            </a:extLst>
          </p:cNvPr>
          <p:cNvSpPr txBox="1"/>
          <p:nvPr/>
        </p:nvSpPr>
        <p:spPr>
          <a:xfrm>
            <a:off x="551542" y="1803178"/>
            <a:ext cx="109437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omprehensive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rchive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etwork is available at the following URLs, please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a location close to you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E9B04-C99E-EFF8-3D55-9EF4C203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55957"/>
            <a:ext cx="7772400" cy="5819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3A8CB-6398-5089-30C1-944E9C7A0D10}"/>
              </a:ext>
            </a:extLst>
          </p:cNvPr>
          <p:cNvSpPr txBox="1"/>
          <p:nvPr/>
        </p:nvSpPr>
        <p:spPr>
          <a:xfrm>
            <a:off x="2369539" y="3116683"/>
            <a:ext cx="11819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311348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0E0-527F-D7E3-20F5-A3842EB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sistema operativo tengo?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32B50-0B11-7058-8333-CEEB1CD16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9989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2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0E0-527F-D7E3-20F5-A3842EB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ve si tengo instalado 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0F22E-2728-070D-77F4-F938395A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2521961"/>
            <a:ext cx="5578688" cy="3391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4459D3-702F-0AA8-8E0A-7BC282291077}"/>
              </a:ext>
            </a:extLst>
          </p:cNvPr>
          <p:cNvSpPr txBox="1"/>
          <p:nvPr/>
        </p:nvSpPr>
        <p:spPr>
          <a:xfrm>
            <a:off x="1258784" y="5830784"/>
            <a:ext cx="377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/>
              <a:t>iOS/Linux (Unix-like systems)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F919-97BE-45D4-F0EB-D8AFB002F72A}"/>
              </a:ext>
            </a:extLst>
          </p:cNvPr>
          <p:cNvSpPr txBox="1"/>
          <p:nvPr/>
        </p:nvSpPr>
        <p:spPr>
          <a:xfrm>
            <a:off x="7577446" y="5830784"/>
            <a:ext cx="377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/>
              <a:t>Windows® CLI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D5D40-47DC-7F65-06F8-51C607C8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522"/>
            <a:ext cx="5578688" cy="2963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4108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5089</TotalTime>
  <Words>1271</Words>
  <Application>Microsoft Macintosh PowerPoint</Application>
  <PresentationFormat>Widescreen</PresentationFormat>
  <Paragraphs>167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-webkit-standard</vt:lpstr>
      <vt:lpstr>Arial</vt:lpstr>
      <vt:lpstr>Calibri</vt:lpstr>
      <vt:lpstr>Calibri Light</vt:lpstr>
      <vt:lpstr>Times</vt:lpstr>
      <vt:lpstr>Times New Roman</vt:lpstr>
      <vt:lpstr>Wingdings</vt:lpstr>
      <vt:lpstr>Office Theme</vt:lpstr>
      <vt:lpstr>Introducción, instalación y  configuración de R y Rstudio (Posit™)</vt:lpstr>
      <vt:lpstr>The R Project for Statistical Computing</vt:lpstr>
      <vt:lpstr>The R Project for Statistical Computing</vt:lpstr>
      <vt:lpstr>Inicios de R</vt:lpstr>
      <vt:lpstr>Inicios de R</vt:lpstr>
      <vt:lpstr>The R Project for Statistical Computing: R</vt:lpstr>
      <vt:lpstr>CRAN Mirrors: ¿De dónde descargo R?</vt:lpstr>
      <vt:lpstr>¿Qué sistema operativo tengo?</vt:lpstr>
      <vt:lpstr>¿Cómo se ve si tengo instalado R?</vt:lpstr>
      <vt:lpstr>How to install R: Video!</vt:lpstr>
      <vt:lpstr>RStudio (Posit™)</vt:lpstr>
      <vt:lpstr>RStudio (Posit™)</vt:lpstr>
      <vt:lpstr>¿Cómo instalar Rstudio?</vt:lpstr>
      <vt:lpstr>¿Cómo instalar RStudio?</vt:lpstr>
      <vt:lpstr>¿¡Ajá, pero cómo lo instalo!?</vt:lpstr>
      <vt:lpstr>¿Cómo se ve RStudio?</vt:lpstr>
      <vt:lpstr>PowerPoint Presentation</vt:lpstr>
      <vt:lpstr>PowerPoint Presentation</vt:lpstr>
      <vt:lpstr>PowerPoint Presentation</vt:lpstr>
      <vt:lpstr>¿Cómo configuramos RStudio?</vt:lpstr>
      <vt:lpstr>PowerPoint Presentation</vt:lpstr>
      <vt:lpstr>Actividad: Configura tu Rstudio a tu gusto</vt:lpstr>
      <vt:lpstr>Instalación de paquetes y repositorios</vt:lpstr>
      <vt:lpstr>¿Qué son las paqueterías en R?</vt:lpstr>
      <vt:lpstr>¿Qué paqueterías debo instalar?</vt:lpstr>
      <vt:lpstr>¿Qué paqueterías debo instalar?</vt:lpstr>
      <vt:lpstr>¿Qué es un script?  - Extensión: *.R: - Un simple txt.</vt:lpstr>
      <vt:lpstr>PowerPoint Presentation</vt:lpstr>
      <vt:lpstr>Abriendo mi primer script:  ¡Paquetes, versiones y como citarlos!</vt:lpstr>
      <vt:lpstr>Actividad: Instalar paqueterías</vt:lpstr>
      <vt:lpstr>Tidyverse and ggplot2</vt:lpstr>
      <vt:lpstr>Repositorios: fuentes de paquetes para R</vt:lpstr>
      <vt:lpstr>Repositorios: fuentes de paquetes para R</vt:lpstr>
      <vt:lpstr>Guardar sesión en R: scripts y ambientes</vt:lpstr>
      <vt:lpstr>¡Lección 1: Check - Easy!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Introducción, instalación y  configuración de R y Rstudio (Posit™)</dc:title>
  <dc:creator>Mario Hernández-Guzmán</dc:creator>
  <cp:lastModifiedBy>Mario Hernández-Guzmán</cp:lastModifiedBy>
  <cp:revision>46</cp:revision>
  <dcterms:created xsi:type="dcterms:W3CDTF">2023-06-02T21:10:50Z</dcterms:created>
  <dcterms:modified xsi:type="dcterms:W3CDTF">2023-08-09T20:29:12Z</dcterms:modified>
</cp:coreProperties>
</file>